
<file path=[Content_Types].xml><?xml version="1.0" encoding="utf-8"?>
<Types xmlns="http://schemas.openxmlformats.org/package/2006/content-types">
  <Default Extension="fntdata" ContentType="application/x-fontdata"/>
  <Default Extension="gif" ContentType="image/gif"/>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Roboto" panose="02000000000000000000" pitchFamily="2" charset="0"/>
      <p:regular r:id="rId17"/>
      <p:bold r:id="rId18"/>
      <p:italic r:id="rId19"/>
      <p:boldItalic r:id="rId20"/>
    </p:embeddedFont>
    <p:embeddedFont>
      <p:font typeface="Roboto Slab"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s>
</file>

<file path=ppt/media/image1.jpg>
</file>

<file path=ppt/media/image2.jpg>
</file>

<file path=ppt/media/image3.gif>
</file>

<file path=ppt/media/image4.gif>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cb610488c2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cb610488c2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cb610488c2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cb610488c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cb610488c2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cb610488c2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b610488c2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b610488c2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cb610488c2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cb610488c2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cb610488c2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cb610488c2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fb2160f98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fb2160f98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b610488c2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b610488c2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b610488c2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b610488c2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cb610488c2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cb610488c2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cb610488c2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cb610488c2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b2160f98b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b2160f98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cb610488c2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cb610488c2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hyperlink" Target="https://rectifygaming.com/wp-content/uploads/2020/03/Ori-Blind-forest-platforming-gif.gif" TargetMode="External"/><Relationship Id="rId3" Type="http://schemas.openxmlformats.org/officeDocument/2006/relationships/hyperlink" Target="https://www.canadiangeographic.ca/article/inside-intricate-world-video-game-cartography" TargetMode="External"/><Relationship Id="rId7" Type="http://schemas.openxmlformats.org/officeDocument/2006/relationships/hyperlink" Target="https://cangeo-media-library.s3.amazonaws.com/s3fs-public/images/web_articles/supermetroidmaps_0.jpg"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thumbs.gfycat.com/UnluckyHairyCapeghostfrog-size_restricted.gif" TargetMode="External"/><Relationship Id="rId5" Type="http://schemas.openxmlformats.org/officeDocument/2006/relationships/hyperlink" Target="https://i.pinimg.com/474x/b9/cd/5b/b9cd5b5fd5c010b8ddb20bc5ceb41af5.jpg" TargetMode="External"/><Relationship Id="rId4" Type="http://schemas.openxmlformats.org/officeDocument/2006/relationships/hyperlink" Target="https://en.wikipedia.org/wiki/List_of_video_game_genres#cite_note-adams2013-c3s2-2" TargetMode="External"/><Relationship Id="rId9" Type="http://schemas.openxmlformats.org/officeDocument/2006/relationships/hyperlink" Target="https://pa1.narvii.com/6608/f8e69420e196a8b9559c5d884b11cb92159205bc_hq.gif"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The Dweller Left Adrift</a:t>
            </a:r>
            <a:endParaRPr/>
          </a:p>
        </p:txBody>
      </p:sp>
      <p:sp>
        <p:nvSpPr>
          <p:cNvPr id="64" name="Google Shape;64;p13"/>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By James Kawashima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Game Map</a:t>
            </a:r>
            <a:endParaRPr/>
          </a:p>
        </p:txBody>
      </p:sp>
      <p:sp>
        <p:nvSpPr>
          <p:cNvPr id="125" name="Google Shape;125;p22"/>
          <p:cNvSpPr txBox="1">
            <a:spLocks noGrp="1"/>
          </p:cNvSpPr>
          <p:nvPr>
            <p:ph type="body" idx="1"/>
          </p:nvPr>
        </p:nvSpPr>
        <p:spPr>
          <a:xfrm>
            <a:off x="387900" y="1489824"/>
            <a:ext cx="7653600" cy="686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500"/>
              <a:t>The maps within the game will be 2d world that are in a side to side areas that are best represented by sections like the map from Super Metroid.</a:t>
            </a:r>
            <a:endParaRPr/>
          </a:p>
        </p:txBody>
      </p:sp>
      <p:pic>
        <p:nvPicPr>
          <p:cNvPr id="126" name="Google Shape;126;p22"/>
          <p:cNvPicPr preferRelativeResize="0"/>
          <p:nvPr/>
        </p:nvPicPr>
        <p:blipFill>
          <a:blip r:embed="rId3">
            <a:alphaModFix/>
          </a:blip>
          <a:stretch>
            <a:fillRect/>
          </a:stretch>
        </p:blipFill>
        <p:spPr>
          <a:xfrm>
            <a:off x="1445075" y="2175924"/>
            <a:ext cx="6253859" cy="26627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Characters:</a:t>
            </a:r>
            <a:endParaRPr/>
          </a:p>
        </p:txBody>
      </p:sp>
      <p:sp>
        <p:nvSpPr>
          <p:cNvPr id="132" name="Google Shape;132;p23"/>
          <p:cNvSpPr txBox="1">
            <a:spLocks noGrp="1"/>
          </p:cNvSpPr>
          <p:nvPr>
            <p:ph type="body" idx="1"/>
          </p:nvPr>
        </p:nvSpPr>
        <p:spPr>
          <a:xfrm>
            <a:off x="387900" y="1381825"/>
            <a:ext cx="4770900" cy="3439200"/>
          </a:xfrm>
          <a:prstGeom prst="rect">
            <a:avLst/>
          </a:prstGeom>
        </p:spPr>
        <p:txBody>
          <a:bodyPr spcFirstLastPara="1" wrap="square" lIns="91425" tIns="91425" rIns="91425" bIns="91425" anchor="t" anchorCtr="0">
            <a:normAutofit/>
          </a:bodyPr>
          <a:lstStyle/>
          <a:p>
            <a:pPr marL="457200" marR="0" lvl="0" indent="-304800" algn="l" rtl="0">
              <a:lnSpc>
                <a:spcPct val="115000"/>
              </a:lnSpc>
              <a:spcBef>
                <a:spcPts val="0"/>
              </a:spcBef>
              <a:spcAft>
                <a:spcPts val="0"/>
              </a:spcAft>
              <a:buClr>
                <a:srgbClr val="B8BFC6"/>
              </a:buClr>
              <a:buSzPts val="1200"/>
              <a:buFont typeface="Arial"/>
              <a:buChar char="●"/>
            </a:pPr>
            <a:r>
              <a:rPr lang="en" sz="1500"/>
              <a:t>Maya - The protagonist of this video game</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Ant Guards - Main enemies within the game.</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Antenant - The one who imprisons Maya.</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Ludo - A captive of the ant colony that helps Maya escape.</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Takeshi - The wise hermit that resides within the dying forest who provides Maya with a place to stay and a key to access an area.</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Others to come throughout development. </a:t>
            </a:r>
            <a:endParaRPr sz="1400">
              <a:solidFill>
                <a:srgbClr val="B8BFC6"/>
              </a:solidFill>
              <a:latin typeface="Arial"/>
              <a:ea typeface="Arial"/>
              <a:cs typeface="Arial"/>
              <a:sym typeface="Arial"/>
            </a:endParaRPr>
          </a:p>
          <a:p>
            <a:pPr marL="0" lvl="0" indent="0" algn="l" rtl="0">
              <a:spcBef>
                <a:spcPts val="1800"/>
              </a:spcBef>
              <a:spcAft>
                <a:spcPts val="12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People I would want for the project:</a:t>
            </a:r>
            <a:endParaRPr/>
          </a:p>
        </p:txBody>
      </p:sp>
      <p:sp>
        <p:nvSpPr>
          <p:cNvPr id="138" name="Google Shape;138;p24"/>
          <p:cNvSpPr txBox="1">
            <a:spLocks noGrp="1"/>
          </p:cNvSpPr>
          <p:nvPr>
            <p:ph type="body" idx="1"/>
          </p:nvPr>
        </p:nvSpPr>
        <p:spPr>
          <a:xfrm>
            <a:off x="387900" y="1489825"/>
            <a:ext cx="6598200" cy="3078900"/>
          </a:xfrm>
          <a:prstGeom prst="rect">
            <a:avLst/>
          </a:prstGeom>
        </p:spPr>
        <p:txBody>
          <a:bodyPr spcFirstLastPara="1" wrap="square" lIns="91425" tIns="91425" rIns="91425" bIns="91425" anchor="t" anchorCtr="0">
            <a:normAutofit fontScale="92500" lnSpcReduction="20000"/>
          </a:bodyPr>
          <a:lstStyle/>
          <a:p>
            <a:pPr marL="457200" marR="0" lvl="0" indent="-346075" algn="l" rtl="0">
              <a:lnSpc>
                <a:spcPct val="115000"/>
              </a:lnSpc>
              <a:spcBef>
                <a:spcPts val="0"/>
              </a:spcBef>
              <a:spcAft>
                <a:spcPts val="0"/>
              </a:spcAft>
              <a:buClr>
                <a:srgbClr val="B8BFC6"/>
              </a:buClr>
              <a:buSzPct val="86956"/>
              <a:buFont typeface="Arial"/>
              <a:buChar char="●"/>
            </a:pPr>
            <a:r>
              <a:rPr lang="en" sz="2300"/>
              <a:t>Anyone one that is actually inclined to work on this project and put effort into it.</a:t>
            </a:r>
            <a:endParaRPr sz="2300"/>
          </a:p>
          <a:p>
            <a:pPr marL="0" marR="0" lvl="0" indent="0" algn="l" rtl="0">
              <a:lnSpc>
                <a:spcPct val="115000"/>
              </a:lnSpc>
              <a:spcBef>
                <a:spcPts val="1800"/>
              </a:spcBef>
              <a:spcAft>
                <a:spcPts val="0"/>
              </a:spcAft>
              <a:buNone/>
            </a:pPr>
            <a:endParaRPr sz="2300"/>
          </a:p>
          <a:p>
            <a:pPr marL="457200" marR="0" lvl="0" indent="-346075" algn="l" rtl="0">
              <a:lnSpc>
                <a:spcPct val="115000"/>
              </a:lnSpc>
              <a:spcBef>
                <a:spcPts val="1800"/>
              </a:spcBef>
              <a:spcAft>
                <a:spcPts val="0"/>
              </a:spcAft>
              <a:buClr>
                <a:srgbClr val="B8BFC6"/>
              </a:buClr>
              <a:buSzPct val="86956"/>
              <a:buFont typeface="Arial"/>
              <a:buChar char="●"/>
            </a:pPr>
            <a:r>
              <a:rPr lang="en" sz="2300"/>
              <a:t>People that can do art and music would be nice but not necessary since I can fit those roles if need be.</a:t>
            </a:r>
            <a:endParaRPr sz="2000">
              <a:solidFill>
                <a:srgbClr val="B8BFC6"/>
              </a:solidFill>
              <a:latin typeface="Arial"/>
              <a:ea typeface="Arial"/>
              <a:cs typeface="Arial"/>
              <a:sym typeface="Arial"/>
            </a:endParaRPr>
          </a:p>
          <a:p>
            <a:pPr marL="0" lvl="0" indent="0" algn="l" rtl="0">
              <a:spcBef>
                <a:spcPts val="1800"/>
              </a:spcBef>
              <a:spcAft>
                <a:spcPts val="12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Inspirations:</a:t>
            </a:r>
            <a:endParaRPr/>
          </a:p>
        </p:txBody>
      </p:sp>
      <p:sp>
        <p:nvSpPr>
          <p:cNvPr id="144" name="Google Shape;144;p25"/>
          <p:cNvSpPr txBox="1">
            <a:spLocks noGrp="1"/>
          </p:cNvSpPr>
          <p:nvPr>
            <p:ph type="body" idx="1"/>
          </p:nvPr>
        </p:nvSpPr>
        <p:spPr>
          <a:xfrm>
            <a:off x="387900" y="1489825"/>
            <a:ext cx="2510100" cy="30789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400"/>
              <a:t>Games:</a:t>
            </a:r>
            <a:endParaRPr sz="2400"/>
          </a:p>
          <a:p>
            <a:pPr marL="457200" marR="0" lvl="0" indent="-304800" algn="l" rtl="0">
              <a:lnSpc>
                <a:spcPct val="115000"/>
              </a:lnSpc>
              <a:spcBef>
                <a:spcPts val="1200"/>
              </a:spcBef>
              <a:spcAft>
                <a:spcPts val="0"/>
              </a:spcAft>
              <a:buClr>
                <a:srgbClr val="B8BFC6"/>
              </a:buClr>
              <a:buSzPts val="1200"/>
              <a:buFont typeface="Arial"/>
              <a:buChar char="●"/>
            </a:pPr>
            <a:r>
              <a:rPr lang="en" sz="1500"/>
              <a:t>Metroid Series</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Hollow knight</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Dead Cells</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Hyperlight Drifter</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Ori and the Blind Forest</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Moonlighter</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Bug Fables</a:t>
            </a:r>
            <a:endParaRPr sz="1200">
              <a:solidFill>
                <a:srgbClr val="B8BFC6"/>
              </a:solidFill>
              <a:latin typeface="Arial"/>
              <a:ea typeface="Arial"/>
              <a:cs typeface="Arial"/>
              <a:sym typeface="Arial"/>
            </a:endParaRPr>
          </a:p>
          <a:p>
            <a:pPr marL="0" lvl="0" indent="0" algn="l" rtl="0">
              <a:spcBef>
                <a:spcPts val="1800"/>
              </a:spcBef>
              <a:spcAft>
                <a:spcPts val="1200"/>
              </a:spcAft>
              <a:buNone/>
            </a:pPr>
            <a:endParaRPr/>
          </a:p>
        </p:txBody>
      </p:sp>
      <p:sp>
        <p:nvSpPr>
          <p:cNvPr id="145" name="Google Shape;145;p25"/>
          <p:cNvSpPr txBox="1">
            <a:spLocks noGrp="1"/>
          </p:cNvSpPr>
          <p:nvPr>
            <p:ph type="body" idx="1"/>
          </p:nvPr>
        </p:nvSpPr>
        <p:spPr>
          <a:xfrm>
            <a:off x="3316950" y="1489825"/>
            <a:ext cx="25101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a:t>Shows:</a:t>
            </a:r>
            <a:endParaRPr sz="2400"/>
          </a:p>
          <a:p>
            <a:pPr marL="457200" marR="0" lvl="0" indent="-304800" algn="l" rtl="0">
              <a:lnSpc>
                <a:spcPct val="115000"/>
              </a:lnSpc>
              <a:spcBef>
                <a:spcPts val="1200"/>
              </a:spcBef>
              <a:spcAft>
                <a:spcPts val="0"/>
              </a:spcAft>
              <a:buClr>
                <a:srgbClr val="B8BFC6"/>
              </a:buClr>
              <a:buSzPts val="1200"/>
              <a:buFont typeface="Arial"/>
              <a:buChar char="●"/>
            </a:pPr>
            <a:r>
              <a:rPr lang="en" sz="1500"/>
              <a:t>My neighbor Tottoro</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Hilda</a:t>
            </a:r>
            <a:endParaRPr sz="1500"/>
          </a:p>
          <a:p>
            <a:pPr marL="457200" marR="0" lvl="0" indent="-304800" algn="l" rtl="0">
              <a:lnSpc>
                <a:spcPct val="115000"/>
              </a:lnSpc>
              <a:spcBef>
                <a:spcPts val="0"/>
              </a:spcBef>
              <a:spcAft>
                <a:spcPts val="0"/>
              </a:spcAft>
              <a:buClr>
                <a:srgbClr val="B8BFC6"/>
              </a:buClr>
              <a:buSzPts val="1200"/>
              <a:buFont typeface="Arial"/>
              <a:buChar char="●"/>
            </a:pPr>
            <a:r>
              <a:rPr lang="en" sz="1500"/>
              <a:t>Nausicaä of the Valley of the Wind</a:t>
            </a:r>
            <a:endParaRPr sz="1200">
              <a:solidFill>
                <a:srgbClr val="B8BFC6"/>
              </a:solidFill>
              <a:latin typeface="Arial"/>
              <a:ea typeface="Arial"/>
              <a:cs typeface="Arial"/>
              <a:sym typeface="Arial"/>
            </a:endParaRPr>
          </a:p>
          <a:p>
            <a:pPr marL="0" marR="0" lvl="0" indent="0" algn="l" rtl="0">
              <a:lnSpc>
                <a:spcPct val="115000"/>
              </a:lnSpc>
              <a:spcBef>
                <a:spcPts val="1800"/>
              </a:spcBef>
              <a:spcAft>
                <a:spcPts val="0"/>
              </a:spcAft>
              <a:buNone/>
            </a:pPr>
            <a:endParaRPr sz="1500"/>
          </a:p>
          <a:p>
            <a:pPr marL="0" lvl="0" indent="0" algn="l" rtl="0">
              <a:spcBef>
                <a:spcPts val="1800"/>
              </a:spcBef>
              <a:spcAft>
                <a:spcPts val="1200"/>
              </a:spcAft>
              <a:buNone/>
            </a:pPr>
            <a:endParaRPr/>
          </a:p>
        </p:txBody>
      </p:sp>
      <p:sp>
        <p:nvSpPr>
          <p:cNvPr id="146" name="Google Shape;146;p25"/>
          <p:cNvSpPr txBox="1">
            <a:spLocks noGrp="1"/>
          </p:cNvSpPr>
          <p:nvPr>
            <p:ph type="body" idx="1"/>
          </p:nvPr>
        </p:nvSpPr>
        <p:spPr>
          <a:xfrm>
            <a:off x="6246000" y="1489825"/>
            <a:ext cx="25101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400" dirty="0"/>
              <a:t>People:</a:t>
            </a:r>
            <a:endParaRPr sz="2400" dirty="0"/>
          </a:p>
          <a:p>
            <a:pPr marL="457200" marR="0" lvl="0" indent="-304800" algn="l" rtl="0">
              <a:lnSpc>
                <a:spcPct val="115000"/>
              </a:lnSpc>
              <a:spcBef>
                <a:spcPts val="1200"/>
              </a:spcBef>
              <a:spcAft>
                <a:spcPts val="0"/>
              </a:spcAft>
              <a:buClr>
                <a:srgbClr val="B8BFC6"/>
              </a:buClr>
              <a:buSzPts val="1200"/>
              <a:buFont typeface="Arial"/>
              <a:buChar char="●"/>
            </a:pPr>
            <a:r>
              <a:rPr lang="en" sz="1500"/>
              <a:t>Some of my best friends for being obsessed with the  mushroom aesthetic.</a:t>
            </a:r>
            <a:endParaRPr sz="1200" dirty="0">
              <a:solidFill>
                <a:srgbClr val="B8BFC6"/>
              </a:solidFill>
              <a:latin typeface="Arial"/>
              <a:ea typeface="Arial"/>
              <a:cs typeface="Arial"/>
              <a:sym typeface="Arial"/>
            </a:endParaRPr>
          </a:p>
          <a:p>
            <a:pPr marL="0" lvl="0" indent="0" algn="l" rtl="0">
              <a:spcBef>
                <a:spcPts val="1800"/>
              </a:spcBef>
              <a:spcAft>
                <a:spcPts val="120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Sources:</a:t>
            </a:r>
            <a:endParaRPr/>
          </a:p>
        </p:txBody>
      </p:sp>
      <p:sp>
        <p:nvSpPr>
          <p:cNvPr id="152" name="Google Shape;152;p26"/>
          <p:cNvSpPr txBox="1">
            <a:spLocks noGrp="1"/>
          </p:cNvSpPr>
          <p:nvPr>
            <p:ph type="body" idx="1"/>
          </p:nvPr>
        </p:nvSpPr>
        <p:spPr>
          <a:xfrm>
            <a:off x="291950" y="1470624"/>
            <a:ext cx="8368200" cy="30789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200" u="sng">
                <a:solidFill>
                  <a:srgbClr val="E0E0E0"/>
                </a:solidFill>
                <a:latin typeface="Arial"/>
                <a:ea typeface="Arial"/>
                <a:cs typeface="Arial"/>
                <a:sym typeface="Arial"/>
                <a:hlinkClick r:id="rId3">
                  <a:extLst>
                    <a:ext uri="{A12FA001-AC4F-418D-AE19-62706E023703}">
                      <ahyp:hlinkClr xmlns:ahyp="http://schemas.microsoft.com/office/drawing/2018/hyperlinkcolor" val="tx"/>
                    </a:ext>
                  </a:extLst>
                </a:hlinkClick>
              </a:rPr>
              <a:t>https://www.canadiangeographic.ca/article/inside-intricate-world-video-game-cartography</a:t>
            </a:r>
            <a:endParaRPr sz="1200" u="sng">
              <a:solidFill>
                <a:srgbClr val="E0E0E0"/>
              </a:solidFill>
              <a:latin typeface="Arial"/>
              <a:ea typeface="Arial"/>
              <a:cs typeface="Arial"/>
              <a:sym typeface="Arial"/>
            </a:endParaRPr>
          </a:p>
          <a:p>
            <a:pPr marL="0" lvl="0" indent="0" algn="l" rtl="0">
              <a:spcBef>
                <a:spcPts val="1800"/>
              </a:spcBef>
              <a:spcAft>
                <a:spcPts val="0"/>
              </a:spcAft>
              <a:buNone/>
            </a:pPr>
            <a:r>
              <a:rPr lang="en" sz="1200" u="sng">
                <a:solidFill>
                  <a:srgbClr val="E0E0E0"/>
                </a:solidFill>
                <a:latin typeface="Arial"/>
                <a:ea typeface="Arial"/>
                <a:cs typeface="Arial"/>
                <a:sym typeface="Arial"/>
                <a:hlinkClick r:id="rId4">
                  <a:extLst>
                    <a:ext uri="{A12FA001-AC4F-418D-AE19-62706E023703}">
                      <ahyp:hlinkClr xmlns:ahyp="http://schemas.microsoft.com/office/drawing/2018/hyperlinkcolor" val="tx"/>
                    </a:ext>
                  </a:extLst>
                </a:hlinkClick>
              </a:rPr>
              <a:t>https://en.wikipedia.org/wiki/List_of_video_game_genres#cite_note-adams2013-c3s2-2</a:t>
            </a:r>
            <a:endParaRPr sz="1200" u="sng">
              <a:solidFill>
                <a:srgbClr val="E0E0E0"/>
              </a:solidFill>
              <a:latin typeface="Arial"/>
              <a:ea typeface="Arial"/>
              <a:cs typeface="Arial"/>
              <a:sym typeface="Arial"/>
            </a:endParaRPr>
          </a:p>
          <a:p>
            <a:pPr marL="0" lvl="0" indent="0" algn="l" rtl="0">
              <a:spcBef>
                <a:spcPts val="1800"/>
              </a:spcBef>
              <a:spcAft>
                <a:spcPts val="0"/>
              </a:spcAft>
              <a:buNone/>
            </a:pPr>
            <a:r>
              <a:rPr lang="en" sz="1200" u="sng">
                <a:solidFill>
                  <a:srgbClr val="E0E0E0"/>
                </a:solidFill>
                <a:latin typeface="Arial"/>
                <a:ea typeface="Arial"/>
                <a:cs typeface="Arial"/>
                <a:sym typeface="Arial"/>
                <a:hlinkClick r:id="rId5">
                  <a:extLst>
                    <a:ext uri="{A12FA001-AC4F-418D-AE19-62706E023703}">
                      <ahyp:hlinkClr xmlns:ahyp="http://schemas.microsoft.com/office/drawing/2018/hyperlinkcolor" val="tx"/>
                    </a:ext>
                  </a:extLst>
                </a:hlinkClick>
              </a:rPr>
              <a:t>https://i.pinimg.com/474x/b9/cd/5b/b9cd5b5fd5c010b8ddb20bc5ceb41af5.jpg</a:t>
            </a:r>
            <a:endParaRPr sz="1200" u="sng">
              <a:solidFill>
                <a:srgbClr val="E0E0E0"/>
              </a:solidFill>
              <a:latin typeface="Arial"/>
              <a:ea typeface="Arial"/>
              <a:cs typeface="Arial"/>
              <a:sym typeface="Arial"/>
            </a:endParaRPr>
          </a:p>
          <a:p>
            <a:pPr marL="0" lvl="0" indent="0" algn="l" rtl="0">
              <a:spcBef>
                <a:spcPts val="1800"/>
              </a:spcBef>
              <a:spcAft>
                <a:spcPts val="0"/>
              </a:spcAft>
              <a:buNone/>
            </a:pPr>
            <a:r>
              <a:rPr lang="en" sz="1200" u="sng">
                <a:solidFill>
                  <a:srgbClr val="E0E0E0"/>
                </a:solidFill>
                <a:latin typeface="Arial"/>
                <a:ea typeface="Arial"/>
                <a:cs typeface="Arial"/>
                <a:sym typeface="Arial"/>
                <a:hlinkClick r:id="rId6">
                  <a:extLst>
                    <a:ext uri="{A12FA001-AC4F-418D-AE19-62706E023703}">
                      <ahyp:hlinkClr xmlns:ahyp="http://schemas.microsoft.com/office/drawing/2018/hyperlinkcolor" val="tx"/>
                    </a:ext>
                  </a:extLst>
                </a:hlinkClick>
              </a:rPr>
              <a:t>https://thumbs.gfycat.com/UnluckyHairyCapeghostfrog-size_restricted.gif</a:t>
            </a:r>
            <a:endParaRPr sz="1200" u="sng">
              <a:solidFill>
                <a:srgbClr val="E0E0E0"/>
              </a:solidFill>
              <a:latin typeface="Arial"/>
              <a:ea typeface="Arial"/>
              <a:cs typeface="Arial"/>
              <a:sym typeface="Arial"/>
            </a:endParaRPr>
          </a:p>
          <a:p>
            <a:pPr marL="0" lvl="0" indent="0" algn="l" rtl="0">
              <a:spcBef>
                <a:spcPts val="1800"/>
              </a:spcBef>
              <a:spcAft>
                <a:spcPts val="0"/>
              </a:spcAft>
              <a:buNone/>
            </a:pPr>
            <a:r>
              <a:rPr lang="en" sz="1200" u="sng">
                <a:solidFill>
                  <a:srgbClr val="E0E0E0"/>
                </a:solidFill>
                <a:latin typeface="Arial"/>
                <a:ea typeface="Arial"/>
                <a:cs typeface="Arial"/>
                <a:sym typeface="Arial"/>
                <a:hlinkClick r:id="rId7">
                  <a:extLst>
                    <a:ext uri="{A12FA001-AC4F-418D-AE19-62706E023703}">
                      <ahyp:hlinkClr xmlns:ahyp="http://schemas.microsoft.com/office/drawing/2018/hyperlinkcolor" val="tx"/>
                    </a:ext>
                  </a:extLst>
                </a:hlinkClick>
              </a:rPr>
              <a:t>https://cangeo-media-library.s3.amazonaws.com/s3fs-public/images/web_articles/supermetroidmaps_0.jpg</a:t>
            </a:r>
            <a:endParaRPr sz="1200" u="sng">
              <a:solidFill>
                <a:srgbClr val="E0E0E0"/>
              </a:solidFill>
              <a:latin typeface="Arial"/>
              <a:ea typeface="Arial"/>
              <a:cs typeface="Arial"/>
              <a:sym typeface="Arial"/>
            </a:endParaRPr>
          </a:p>
          <a:p>
            <a:pPr marL="0" lvl="0" indent="0" algn="l" rtl="0">
              <a:spcBef>
                <a:spcPts val="1200"/>
              </a:spcBef>
              <a:spcAft>
                <a:spcPts val="0"/>
              </a:spcAft>
              <a:buNone/>
            </a:pPr>
            <a:r>
              <a:rPr lang="en" sz="1200" u="sng">
                <a:solidFill>
                  <a:srgbClr val="E0E0E0"/>
                </a:solidFill>
                <a:latin typeface="Arial"/>
                <a:ea typeface="Arial"/>
                <a:cs typeface="Arial"/>
                <a:sym typeface="Arial"/>
                <a:hlinkClick r:id="rId8">
                  <a:extLst>
                    <a:ext uri="{A12FA001-AC4F-418D-AE19-62706E023703}">
                      <ahyp:hlinkClr xmlns:ahyp="http://schemas.microsoft.com/office/drawing/2018/hyperlinkcolor" val="tx"/>
                    </a:ext>
                  </a:extLst>
                </a:hlinkClick>
              </a:rPr>
              <a:t>https://rectifygaming.com/wp-content/uploads/2020/03/Ori-Blind-forest-platforming-gif.gif</a:t>
            </a:r>
            <a:endParaRPr sz="1200" u="sng">
              <a:solidFill>
                <a:srgbClr val="E0E0E0"/>
              </a:solidFill>
              <a:latin typeface="Arial"/>
              <a:ea typeface="Arial"/>
              <a:cs typeface="Arial"/>
              <a:sym typeface="Arial"/>
            </a:endParaRPr>
          </a:p>
          <a:p>
            <a:pPr marL="0" lvl="0" indent="0" algn="l" rtl="0">
              <a:spcBef>
                <a:spcPts val="0"/>
              </a:spcBef>
              <a:spcAft>
                <a:spcPts val="0"/>
              </a:spcAft>
              <a:buNone/>
            </a:pPr>
            <a:endParaRPr sz="1200" u="sng">
              <a:solidFill>
                <a:srgbClr val="E0E0E0"/>
              </a:solidFill>
              <a:latin typeface="Arial"/>
              <a:ea typeface="Arial"/>
              <a:cs typeface="Arial"/>
              <a:sym typeface="Arial"/>
            </a:endParaRPr>
          </a:p>
          <a:p>
            <a:pPr marL="0" lvl="0" indent="0" algn="l" rtl="0">
              <a:spcBef>
                <a:spcPts val="0"/>
              </a:spcBef>
              <a:spcAft>
                <a:spcPts val="0"/>
              </a:spcAft>
              <a:buNone/>
            </a:pPr>
            <a:r>
              <a:rPr lang="en" sz="1200" u="sng">
                <a:solidFill>
                  <a:srgbClr val="E0E0E0"/>
                </a:solidFill>
                <a:latin typeface="Arial"/>
                <a:ea typeface="Arial"/>
                <a:cs typeface="Arial"/>
                <a:sym typeface="Arial"/>
                <a:hlinkClick r:id="rId9">
                  <a:extLst>
                    <a:ext uri="{A12FA001-AC4F-418D-AE19-62706E023703}">
                      <ahyp:hlinkClr xmlns:ahyp="http://schemas.microsoft.com/office/drawing/2018/hyperlinkcolor" val="tx"/>
                    </a:ext>
                  </a:extLst>
                </a:hlinkClick>
              </a:rPr>
              <a:t>https://pa1.narvii.com/6608/f8e69420e196a8b9559c5d884b11cb92159205bc_hq.gif</a:t>
            </a:r>
            <a:endParaRPr sz="1200" u="sng">
              <a:solidFill>
                <a:srgbClr val="FFFFFF"/>
              </a:solidFill>
              <a:highlight>
                <a:srgbClr val="363B40"/>
              </a:highlight>
              <a:latin typeface="Arial"/>
              <a:ea typeface="Arial"/>
              <a:cs typeface="Arial"/>
              <a:sym typeface="Arial"/>
            </a:endParaRPr>
          </a:p>
          <a:p>
            <a:pPr marL="0" lvl="0" indent="0" algn="l" rtl="0">
              <a:spcBef>
                <a:spcPts val="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What is this Game?</a:t>
            </a:r>
            <a:endParaRPr/>
          </a:p>
        </p:txBody>
      </p:sp>
      <p:sp>
        <p:nvSpPr>
          <p:cNvPr id="70" name="Google Shape;70;p1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marR="0" lvl="0" indent="0" algn="l" rtl="0">
              <a:lnSpc>
                <a:spcPct val="115000"/>
              </a:lnSpc>
              <a:spcBef>
                <a:spcPts val="0"/>
              </a:spcBef>
              <a:spcAft>
                <a:spcPts val="1200"/>
              </a:spcAft>
              <a:buNone/>
            </a:pPr>
            <a:r>
              <a:rPr lang="en"/>
              <a:t>This game is a Metroidvania that takes place within a mystical forest where a lone soldier who has been taken captive must explore through the vast lands of this forest while fighting, solving puzzles and encountering people along the way in order to escape from their captors so they can reunite with their tribe.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87900" y="2228700"/>
            <a:ext cx="8368200" cy="686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What is a Metroidvania?</a:t>
            </a:r>
            <a:endParaRPr/>
          </a:p>
        </p:txBody>
      </p:sp>
      <p:sp>
        <p:nvSpPr>
          <p:cNvPr id="76" name="Google Shape;76;p15"/>
          <p:cNvSpPr txBox="1">
            <a:spLocks noGrp="1"/>
          </p:cNvSpPr>
          <p:nvPr>
            <p:ph type="title"/>
          </p:nvPr>
        </p:nvSpPr>
        <p:spPr>
          <a:xfrm>
            <a:off x="387900" y="3425625"/>
            <a:ext cx="8368200" cy="68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Metroidvania games are a subgenre of Action-Adventure platformer games, named after its two first well-known franchises, Metroid and Castlevania.</a:t>
            </a:r>
            <a:endParaRPr sz="1800"/>
          </a:p>
        </p:txBody>
      </p:sp>
      <p:pic>
        <p:nvPicPr>
          <p:cNvPr id="77" name="Google Shape;77;p15"/>
          <p:cNvPicPr preferRelativeResize="0"/>
          <p:nvPr/>
        </p:nvPicPr>
        <p:blipFill>
          <a:blip r:embed="rId3">
            <a:alphaModFix/>
          </a:blip>
          <a:stretch>
            <a:fillRect/>
          </a:stretch>
        </p:blipFill>
        <p:spPr>
          <a:xfrm>
            <a:off x="387900" y="539325"/>
            <a:ext cx="2429150" cy="1689375"/>
          </a:xfrm>
          <a:prstGeom prst="rect">
            <a:avLst/>
          </a:prstGeom>
          <a:noFill/>
          <a:ln>
            <a:noFill/>
          </a:ln>
        </p:spPr>
      </p:pic>
      <p:pic>
        <p:nvPicPr>
          <p:cNvPr id="78" name="Google Shape;78;p15"/>
          <p:cNvPicPr preferRelativeResize="0"/>
          <p:nvPr/>
        </p:nvPicPr>
        <p:blipFill rotWithShape="1">
          <a:blip r:embed="rId4">
            <a:alphaModFix/>
          </a:blip>
          <a:srcRect t="16340" b="-16340"/>
          <a:stretch/>
        </p:blipFill>
        <p:spPr>
          <a:xfrm>
            <a:off x="5398800" y="539325"/>
            <a:ext cx="3357300" cy="1923907"/>
          </a:xfrm>
          <a:prstGeom prst="rect">
            <a:avLst/>
          </a:prstGeom>
          <a:noFill/>
          <a:ln>
            <a:noFill/>
          </a:ln>
        </p:spPr>
      </p:pic>
      <p:sp>
        <p:nvSpPr>
          <p:cNvPr id="79" name="Google Shape;79;p15"/>
          <p:cNvSpPr txBox="1"/>
          <p:nvPr/>
        </p:nvSpPr>
        <p:spPr>
          <a:xfrm>
            <a:off x="268700" y="2371650"/>
            <a:ext cx="1136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Roboto"/>
                <a:ea typeface="Roboto"/>
                <a:cs typeface="Roboto"/>
                <a:sym typeface="Roboto"/>
              </a:rPr>
              <a:t>Metroid</a:t>
            </a:r>
            <a:endParaRPr>
              <a:solidFill>
                <a:schemeClr val="dk1"/>
              </a:solidFill>
              <a:latin typeface="Roboto"/>
              <a:ea typeface="Roboto"/>
              <a:cs typeface="Roboto"/>
              <a:sym typeface="Roboto"/>
            </a:endParaRPr>
          </a:p>
        </p:txBody>
      </p:sp>
      <p:sp>
        <p:nvSpPr>
          <p:cNvPr id="80" name="Google Shape;80;p15"/>
          <p:cNvSpPr txBox="1"/>
          <p:nvPr/>
        </p:nvSpPr>
        <p:spPr>
          <a:xfrm>
            <a:off x="7619400" y="2371650"/>
            <a:ext cx="11367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solidFill>
                  <a:schemeClr val="dk1"/>
                </a:solidFill>
                <a:latin typeface="Roboto"/>
                <a:ea typeface="Roboto"/>
                <a:cs typeface="Roboto"/>
                <a:sym typeface="Roboto"/>
              </a:rPr>
              <a:t>Castlevania</a:t>
            </a:r>
            <a:endParaRPr>
              <a:solidFill>
                <a:schemeClr val="dk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Metroidvania:</a:t>
            </a:r>
            <a:endParaRPr/>
          </a:p>
        </p:txBody>
      </p:sp>
      <p:sp>
        <p:nvSpPr>
          <p:cNvPr id="86" name="Google Shape;86;p16"/>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fontScale="85000" lnSpcReduction="10000"/>
          </a:bodyPr>
          <a:lstStyle/>
          <a:p>
            <a:pPr marL="457200" marR="0" lvl="0" indent="0" algn="l" rtl="0">
              <a:lnSpc>
                <a:spcPct val="115000"/>
              </a:lnSpc>
              <a:spcBef>
                <a:spcPts val="0"/>
              </a:spcBef>
              <a:spcAft>
                <a:spcPts val="0"/>
              </a:spcAft>
              <a:buNone/>
            </a:pPr>
            <a:r>
              <a:rPr lang="en"/>
              <a:t>Features large interconnected world maps the player can explore, but access to parts of the world is limited by doors or other obstacles that can only be opened after the player has acquired special tools, weapons or abilities within the game.</a:t>
            </a:r>
            <a:endParaRPr/>
          </a:p>
          <a:p>
            <a:pPr marL="457200" marR="0" lvl="0" indent="0" algn="l" rtl="0">
              <a:lnSpc>
                <a:spcPct val="115000"/>
              </a:lnSpc>
              <a:spcBef>
                <a:spcPts val="0"/>
              </a:spcBef>
              <a:spcAft>
                <a:spcPts val="0"/>
              </a:spcAft>
              <a:buNone/>
            </a:pPr>
            <a:endParaRPr/>
          </a:p>
          <a:p>
            <a:pPr marL="457200" marR="0" lvl="0" indent="0" algn="l" rtl="0">
              <a:lnSpc>
                <a:spcPct val="115000"/>
              </a:lnSpc>
              <a:spcBef>
                <a:spcPts val="0"/>
              </a:spcBef>
              <a:spcAft>
                <a:spcPts val="0"/>
              </a:spcAft>
              <a:buNone/>
            </a:pPr>
            <a:r>
              <a:rPr lang="en"/>
              <a:t>Acquiring such improvements also aids the player in defeating more difficult enemies and locating shortcuts and secret areas, and often includes retracing one's steps across the map.</a:t>
            </a:r>
            <a:endParaRPr/>
          </a:p>
          <a:p>
            <a:pPr marL="457200" marR="0" lvl="0" indent="0" algn="l" rtl="0">
              <a:lnSpc>
                <a:spcPct val="115000"/>
              </a:lnSpc>
              <a:spcBef>
                <a:spcPts val="0"/>
              </a:spcBef>
              <a:spcAft>
                <a:spcPts val="0"/>
              </a:spcAft>
              <a:buNone/>
            </a:pPr>
            <a:endParaRPr/>
          </a:p>
          <a:p>
            <a:pPr marL="457200" marR="0" lvl="0" indent="0" algn="l" rtl="0">
              <a:lnSpc>
                <a:spcPct val="115000"/>
              </a:lnSpc>
              <a:spcBef>
                <a:spcPts val="0"/>
              </a:spcBef>
              <a:spcAft>
                <a:spcPts val="0"/>
              </a:spcAft>
              <a:buNone/>
            </a:pPr>
            <a:r>
              <a:rPr lang="en"/>
              <a:t>Metroidvania's usually do not consist of any linear gameplay and often involve much backtracking - especially after new powerups or tools have been obtained allowing the player to feel a sense of free exploration while still having a consistent narrative.</a:t>
            </a:r>
            <a:endParaRPr/>
          </a:p>
          <a:p>
            <a:pPr marL="457200" marR="0" lvl="0" indent="0" algn="l" rtl="0">
              <a:lnSpc>
                <a:spcPct val="115000"/>
              </a:lnSpc>
              <a:spcBef>
                <a:spcPts val="0"/>
              </a:spcBef>
              <a:spcAft>
                <a:spcPts val="0"/>
              </a:spcAft>
              <a:buNone/>
            </a:pPr>
            <a:endParaRPr sz="1200">
              <a:solidFill>
                <a:srgbClr val="B8BFC6"/>
              </a:solidFill>
              <a:highlight>
                <a:srgbClr val="363B40"/>
              </a:highlight>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Action-Adventure:</a:t>
            </a:r>
            <a:endParaRPr/>
          </a:p>
        </p:txBody>
      </p:sp>
      <p:sp>
        <p:nvSpPr>
          <p:cNvPr id="92" name="Google Shape;92;p17"/>
          <p:cNvSpPr txBox="1">
            <a:spLocks noGrp="1"/>
          </p:cNvSpPr>
          <p:nvPr>
            <p:ph type="body" idx="1"/>
          </p:nvPr>
        </p:nvSpPr>
        <p:spPr>
          <a:xfrm>
            <a:off x="0" y="2353500"/>
            <a:ext cx="6813300" cy="2790000"/>
          </a:xfrm>
          <a:prstGeom prst="rect">
            <a:avLst/>
          </a:prstGeom>
        </p:spPr>
        <p:txBody>
          <a:bodyPr spcFirstLastPara="1" wrap="square" lIns="91425" tIns="91425" rIns="91425" bIns="91425" anchor="t" anchorCtr="0">
            <a:normAutofit/>
          </a:bodyPr>
          <a:lstStyle/>
          <a:p>
            <a:pPr marL="457200" marR="0" lvl="0" indent="0" algn="l" rtl="0">
              <a:lnSpc>
                <a:spcPct val="115000"/>
              </a:lnSpc>
              <a:spcBef>
                <a:spcPts val="0"/>
              </a:spcBef>
              <a:spcAft>
                <a:spcPts val="0"/>
              </a:spcAft>
              <a:buNone/>
            </a:pPr>
            <a:r>
              <a:rPr lang="en"/>
              <a:t>Featuring long-term obstacles that must be overcome using a tool or item as leverage (which is collected earlier), as well as many smaller obstacles almost constantly in the way, that require elements of action games to overcome.</a:t>
            </a:r>
            <a:endParaRPr/>
          </a:p>
          <a:p>
            <a:pPr marL="457200" marR="0" lvl="0" indent="0" algn="l" rtl="0">
              <a:lnSpc>
                <a:spcPct val="115000"/>
              </a:lnSpc>
              <a:spcBef>
                <a:spcPts val="0"/>
              </a:spcBef>
              <a:spcAft>
                <a:spcPts val="0"/>
              </a:spcAft>
              <a:buNone/>
            </a:pPr>
            <a:endParaRPr/>
          </a:p>
          <a:p>
            <a:pPr marL="457200" marR="0" lvl="0" indent="0" algn="l" rtl="0">
              <a:lnSpc>
                <a:spcPct val="115000"/>
              </a:lnSpc>
              <a:spcBef>
                <a:spcPts val="0"/>
              </a:spcBef>
              <a:spcAft>
                <a:spcPts val="0"/>
              </a:spcAft>
              <a:buNone/>
            </a:pPr>
            <a:r>
              <a:rPr lang="en"/>
              <a:t>Action-adventure games tend to focus on exploration and usually involve item gathering, simple puzzle solving, and combat.</a:t>
            </a:r>
            <a:endParaRPr/>
          </a:p>
        </p:txBody>
      </p:sp>
      <p:pic>
        <p:nvPicPr>
          <p:cNvPr id="93" name="Google Shape;93;p17"/>
          <p:cNvPicPr preferRelativeResize="0"/>
          <p:nvPr/>
        </p:nvPicPr>
        <p:blipFill>
          <a:blip r:embed="rId3">
            <a:alphaModFix/>
          </a:blip>
          <a:stretch>
            <a:fillRect/>
          </a:stretch>
        </p:blipFill>
        <p:spPr>
          <a:xfrm>
            <a:off x="5403667" y="77100"/>
            <a:ext cx="3613333" cy="2276400"/>
          </a:xfrm>
          <a:prstGeom prst="rect">
            <a:avLst/>
          </a:prstGeom>
          <a:noFill/>
          <a:ln>
            <a:noFill/>
          </a:ln>
        </p:spPr>
      </p:pic>
      <p:sp>
        <p:nvSpPr>
          <p:cNvPr id="94" name="Google Shape;94;p17"/>
          <p:cNvSpPr txBox="1"/>
          <p:nvPr/>
        </p:nvSpPr>
        <p:spPr>
          <a:xfrm>
            <a:off x="7619300" y="2371650"/>
            <a:ext cx="1397700" cy="4002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a:solidFill>
                  <a:schemeClr val="dk1"/>
                </a:solidFill>
                <a:latin typeface="Roboto"/>
                <a:ea typeface="Roboto"/>
                <a:cs typeface="Roboto"/>
                <a:sym typeface="Roboto"/>
              </a:rPr>
              <a:t>Hollow Knight</a:t>
            </a:r>
            <a:endParaRPr>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Platformer:</a:t>
            </a:r>
            <a:endParaRPr/>
          </a:p>
        </p:txBody>
      </p:sp>
      <p:sp>
        <p:nvSpPr>
          <p:cNvPr id="100" name="Google Shape;100;p18"/>
          <p:cNvSpPr txBox="1">
            <a:spLocks noGrp="1"/>
          </p:cNvSpPr>
          <p:nvPr>
            <p:ph type="body" idx="1"/>
          </p:nvPr>
        </p:nvSpPr>
        <p:spPr>
          <a:xfrm>
            <a:off x="55800" y="1489800"/>
            <a:ext cx="4848300" cy="36537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None/>
            </a:pPr>
            <a:r>
              <a:rPr lang="en"/>
              <a:t>- Using navigation such as going through areas; thus navigating using movement such as walking, climbing, jumping in order to explore.</a:t>
            </a:r>
            <a:endParaRPr/>
          </a:p>
          <a:p>
            <a:pPr marL="0" lvl="0" indent="0" algn="l" rtl="0">
              <a:spcBef>
                <a:spcPts val="1200"/>
              </a:spcBef>
              <a:spcAft>
                <a:spcPts val="0"/>
              </a:spcAft>
              <a:buNone/>
            </a:pPr>
            <a:r>
              <a:rPr lang="en"/>
              <a:t>- The player is offered a lot of control over the actions that the character performs within the game.</a:t>
            </a:r>
            <a:endParaRPr/>
          </a:p>
          <a:p>
            <a:pPr marL="0" lvl="0" indent="0" algn="l" rtl="0">
              <a:spcBef>
                <a:spcPts val="1200"/>
              </a:spcBef>
              <a:spcAft>
                <a:spcPts val="0"/>
              </a:spcAft>
              <a:buNone/>
            </a:pPr>
            <a:r>
              <a:rPr lang="en"/>
              <a:t>- Puzzles can be made centered around the moving mechanics. </a:t>
            </a:r>
            <a:endParaRPr/>
          </a:p>
          <a:p>
            <a:pPr marL="0" lvl="0" indent="0" algn="l" rtl="0">
              <a:spcBef>
                <a:spcPts val="1200"/>
              </a:spcBef>
              <a:spcAft>
                <a:spcPts val="0"/>
              </a:spcAft>
              <a:buNone/>
            </a:pPr>
            <a:r>
              <a:rPr lang="en"/>
              <a:t>- Settings tend to be vertically exaggerated with much uneven terrain that the player can leap up to or fall off of.</a:t>
            </a:r>
            <a:endParaRPr/>
          </a:p>
          <a:p>
            <a:pPr marL="0" lvl="0" indent="0" algn="l" rtl="0">
              <a:spcBef>
                <a:spcPts val="1200"/>
              </a:spcBef>
              <a:spcAft>
                <a:spcPts val="1200"/>
              </a:spcAft>
              <a:buNone/>
            </a:pPr>
            <a:endParaRPr/>
          </a:p>
        </p:txBody>
      </p:sp>
      <p:pic>
        <p:nvPicPr>
          <p:cNvPr id="101" name="Google Shape;101;p18"/>
          <p:cNvPicPr preferRelativeResize="0"/>
          <p:nvPr/>
        </p:nvPicPr>
        <p:blipFill>
          <a:blip r:embed="rId3">
            <a:alphaModFix/>
          </a:blip>
          <a:stretch>
            <a:fillRect/>
          </a:stretch>
        </p:blipFill>
        <p:spPr>
          <a:xfrm>
            <a:off x="4904200" y="186854"/>
            <a:ext cx="4239800" cy="2384900"/>
          </a:xfrm>
          <a:prstGeom prst="rect">
            <a:avLst/>
          </a:prstGeom>
          <a:noFill/>
          <a:ln>
            <a:noFill/>
          </a:ln>
        </p:spPr>
      </p:pic>
      <p:sp>
        <p:nvSpPr>
          <p:cNvPr id="102" name="Google Shape;102;p18"/>
          <p:cNvSpPr txBox="1"/>
          <p:nvPr/>
        </p:nvSpPr>
        <p:spPr>
          <a:xfrm>
            <a:off x="6928375" y="2571750"/>
            <a:ext cx="221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Roboto"/>
                <a:ea typeface="Roboto"/>
                <a:cs typeface="Roboto"/>
                <a:sym typeface="Roboto"/>
              </a:rPr>
              <a:t>Ori and the Blind Forest</a:t>
            </a:r>
            <a:endParaRPr>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World Building:</a:t>
            </a:r>
            <a:endParaRPr/>
          </a:p>
        </p:txBody>
      </p:sp>
      <p:sp>
        <p:nvSpPr>
          <p:cNvPr id="108" name="Google Shape;108;p19"/>
          <p:cNvSpPr txBox="1">
            <a:spLocks noGrp="1"/>
          </p:cNvSpPr>
          <p:nvPr>
            <p:ph type="body" idx="1"/>
          </p:nvPr>
        </p:nvSpPr>
        <p:spPr>
          <a:xfrm>
            <a:off x="387900" y="1643349"/>
            <a:ext cx="83682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 This game takes place in a secluded forest that has been hidden away for many centuries. </a:t>
            </a:r>
            <a:endParaRPr sz="1500"/>
          </a:p>
          <a:p>
            <a:pPr marL="0" lvl="0" indent="0" algn="l" rtl="0">
              <a:spcBef>
                <a:spcPts val="1200"/>
              </a:spcBef>
              <a:spcAft>
                <a:spcPts val="0"/>
              </a:spcAft>
              <a:buNone/>
            </a:pPr>
            <a:r>
              <a:rPr lang="en" sz="1500"/>
              <a:t>- Within this forest lies many different living organisms such as insects, plants, and mushrooms who are all anthropomorphic meaning that they have human like traits such as speech, thought and other human attributes like physical traits as well.</a:t>
            </a:r>
            <a:endParaRPr sz="1500"/>
          </a:p>
          <a:p>
            <a:pPr marL="0" lvl="0" indent="0" algn="l" rtl="0">
              <a:spcBef>
                <a:spcPts val="1200"/>
              </a:spcBef>
              <a:spcAft>
                <a:spcPts val="0"/>
              </a:spcAft>
              <a:buNone/>
            </a:pPr>
            <a:r>
              <a:rPr lang="en" sz="1500"/>
              <a:t>- Given that these characters are all sort-of human like individuals they are seen within the world to build houses for shelters and have their own towns and civilizations.</a:t>
            </a:r>
            <a:endParaRPr sz="1500"/>
          </a:p>
          <a:p>
            <a:pPr marL="0" lvl="0" indent="0" algn="l" rtl="0">
              <a:spcBef>
                <a:spcPts val="1200"/>
              </a:spcBef>
              <a:spcAft>
                <a:spcPts val="0"/>
              </a:spcAft>
              <a:buNone/>
            </a:pPr>
            <a:r>
              <a:rPr lang="en" sz="1500"/>
              <a:t>- Throughout time, this forest has remained peaceful until a mysterious happenstance created chaos within the forest laying siege to many events to come such as the deterioration of the forests health and building high tensions between the many factions. </a:t>
            </a:r>
            <a:endParaRPr sz="1500"/>
          </a:p>
          <a:p>
            <a:pPr marL="0" lvl="0" indent="0" algn="l" rtl="0">
              <a:spcBef>
                <a:spcPts val="1200"/>
              </a:spcBef>
              <a:spcAft>
                <a:spcPts val="0"/>
              </a:spcAft>
              <a:buNone/>
            </a:pPr>
            <a:endParaRPr sz="1500"/>
          </a:p>
          <a:p>
            <a:pPr marL="0" lvl="0" indent="0" algn="l" rtl="0">
              <a:spcBef>
                <a:spcPts val="1200"/>
              </a:spcBef>
              <a:spcAft>
                <a:spcPts val="0"/>
              </a:spcAft>
              <a:buNone/>
            </a:pPr>
            <a:endParaRPr sz="1500"/>
          </a:p>
          <a:p>
            <a:pPr marL="0" lvl="0" indent="0" algn="l" rtl="0">
              <a:spcBef>
                <a:spcPts val="1200"/>
              </a:spcBef>
              <a:spcAft>
                <a:spcPts val="1200"/>
              </a:spcAft>
              <a:buNone/>
            </a:pP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t>- This game takes place after pandemonium that ensued.</a:t>
            </a:r>
            <a:endParaRPr sz="1500"/>
          </a:p>
          <a:p>
            <a:pPr marL="0" lvl="0" indent="0" algn="l" rtl="0">
              <a:spcBef>
                <a:spcPts val="1200"/>
              </a:spcBef>
              <a:spcAft>
                <a:spcPts val="1200"/>
              </a:spcAft>
              <a:buNone/>
            </a:pPr>
            <a:r>
              <a:rPr lang="en" sz="1500"/>
              <a:t>- The great war between the mushrooms and the insects was a devastating war for both parties, many were killed and captured in order to claim as much territory over the other since resources were scarce once the forest started dying.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a:t>Story:</a:t>
            </a:r>
            <a:endParaRPr/>
          </a:p>
        </p:txBody>
      </p:sp>
      <p:sp>
        <p:nvSpPr>
          <p:cNvPr id="119" name="Google Shape;119;p21"/>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Clr>
                <a:srgbClr val="B8BFC6"/>
              </a:buClr>
              <a:buSzPts val="1200"/>
              <a:buFont typeface="Arial"/>
              <a:buChar char="●"/>
            </a:pPr>
            <a:r>
              <a:rPr lang="en" sz="1500"/>
              <a:t>Maya is a soldier from the mushroom tribe and is separated from her people after becoming hostage of the ant colonies.</a:t>
            </a:r>
            <a:endParaRPr sz="1500"/>
          </a:p>
          <a:p>
            <a:pPr marL="457200" lvl="0" indent="-304800" algn="l" rtl="0">
              <a:spcBef>
                <a:spcPts val="0"/>
              </a:spcBef>
              <a:spcAft>
                <a:spcPts val="0"/>
              </a:spcAft>
              <a:buClr>
                <a:srgbClr val="B8BFC6"/>
              </a:buClr>
              <a:buSzPts val="1200"/>
              <a:buFont typeface="Arial"/>
              <a:buChar char="●"/>
            </a:pPr>
            <a:r>
              <a:rPr lang="en" sz="1500"/>
              <a:t>She escapes and is on a mission to get back to her tribe; but in order to do so she must escape the Ant colonies city and venture forth through the decaying forest in order to return to the Mycelium network of her tribe.</a:t>
            </a:r>
            <a:endParaRPr sz="1500"/>
          </a:p>
          <a:p>
            <a:pPr marL="457200" lvl="0" indent="-304800" algn="l" rtl="0">
              <a:spcBef>
                <a:spcPts val="0"/>
              </a:spcBef>
              <a:spcAft>
                <a:spcPts val="0"/>
              </a:spcAft>
              <a:buClr>
                <a:srgbClr val="B8BFC6"/>
              </a:buClr>
              <a:buSzPts val="1200"/>
              <a:buFont typeface="Arial"/>
              <a:buChar char="●"/>
            </a:pPr>
            <a:r>
              <a:rPr lang="en" sz="1500"/>
              <a:t>The forest is in disarray so there are many obstacles such as puzzles, traps and foes preventing her from accomplishing her goal so she must succeed and overcoming them if she wishes to reunite with her tribe.</a:t>
            </a:r>
            <a:endParaRPr sz="1200">
              <a:solidFill>
                <a:srgbClr val="B8BFC6"/>
              </a:solidFill>
              <a:latin typeface="Arial"/>
              <a:ea typeface="Arial"/>
              <a:cs typeface="Arial"/>
              <a:sym typeface="Arial"/>
            </a:endParaRPr>
          </a:p>
          <a:p>
            <a:pPr marL="0" lvl="0" indent="0" algn="l" rtl="0">
              <a:spcBef>
                <a:spcPts val="1800"/>
              </a:spcBef>
              <a:spcAft>
                <a:spcPts val="1200"/>
              </a:spcAft>
              <a:buNone/>
            </a:pPr>
            <a:endParaRPr/>
          </a:p>
        </p:txBody>
      </p:sp>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984</Words>
  <Application>Microsoft Office PowerPoint</Application>
  <PresentationFormat>On-screen Show (16:9)</PresentationFormat>
  <Paragraphs>74</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Roboto Slab</vt:lpstr>
      <vt:lpstr>Arial</vt:lpstr>
      <vt:lpstr>Roboto</vt:lpstr>
      <vt:lpstr>Marina</vt:lpstr>
      <vt:lpstr>The Dweller Left Adrift</vt:lpstr>
      <vt:lpstr>What is this Game?</vt:lpstr>
      <vt:lpstr>What is a Metroidvania?</vt:lpstr>
      <vt:lpstr>Metroidvania:</vt:lpstr>
      <vt:lpstr>Action-Adventure:</vt:lpstr>
      <vt:lpstr>Platformer:</vt:lpstr>
      <vt:lpstr>World Building:</vt:lpstr>
      <vt:lpstr>PowerPoint Presentation</vt:lpstr>
      <vt:lpstr>Story:</vt:lpstr>
      <vt:lpstr>Game Map</vt:lpstr>
      <vt:lpstr>Characters:</vt:lpstr>
      <vt:lpstr>People I would want for the project:</vt:lpstr>
      <vt:lpstr>Inspirations:</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Dweller Left Adrift</dc:title>
  <cp:lastModifiedBy>James Kawashima</cp:lastModifiedBy>
  <cp:revision>1</cp:revision>
  <dcterms:modified xsi:type="dcterms:W3CDTF">2021-10-27T18:10:59Z</dcterms:modified>
</cp:coreProperties>
</file>